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59" r:id="rId4"/>
    <p:sldId id="274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73" r:id="rId14"/>
    <p:sldId id="268" r:id="rId15"/>
    <p:sldId id="275" r:id="rId16"/>
    <p:sldId id="269" r:id="rId17"/>
    <p:sldId id="271" r:id="rId18"/>
    <p:sldId id="276" r:id="rId19"/>
    <p:sldId id="27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00"/>
  </p:normalViewPr>
  <p:slideViewPr>
    <p:cSldViewPr snapToGrid="0" snapToObjects="1">
      <p:cViewPr varScale="1">
        <p:scale>
          <a:sx n="104" d="100"/>
          <a:sy n="104" d="100"/>
        </p:scale>
        <p:origin x="3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C444C-60F3-0641-BE3D-5E33FF08AFF6}" type="datetimeFigureOut">
              <a:rPr lang="en-US" smtClean="0"/>
              <a:t>7/17/17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07BF50-BB5B-B445-8600-6A80BB048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81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7/17/17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tif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tif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tif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tiff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Year 6 Induction Evening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Tuesday 18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July 2017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953" y="292237"/>
            <a:ext cx="3449019" cy="79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29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Homework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is set in every subject every week</a:t>
            </a:r>
          </a:p>
          <a:p>
            <a:endParaRPr lang="en-US" dirty="0" smtClean="0"/>
          </a:p>
          <a:p>
            <a:r>
              <a:rPr lang="en-US" dirty="0" smtClean="0"/>
              <a:t>All homework is set on </a:t>
            </a:r>
            <a:r>
              <a:rPr lang="en-US" i="1" dirty="0" smtClean="0"/>
              <a:t>Show My Homework </a:t>
            </a:r>
            <a:r>
              <a:rPr lang="mr-IN" i="1" dirty="0" smtClean="0"/>
              <a:t>–</a:t>
            </a:r>
            <a:r>
              <a:rPr lang="en-US" i="1" dirty="0" smtClean="0"/>
              <a:t> </a:t>
            </a:r>
            <a:r>
              <a:rPr lang="en-US" dirty="0" smtClean="0"/>
              <a:t>please check this regularly</a:t>
            </a:r>
          </a:p>
          <a:p>
            <a:endParaRPr lang="en-US" dirty="0" smtClean="0"/>
          </a:p>
          <a:p>
            <a:r>
              <a:rPr lang="en-US" dirty="0" smtClean="0"/>
              <a:t>There are a number of different types of homework which will be set every week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953" y="292237"/>
            <a:ext cx="3449019" cy="79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263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Reporting to parents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Parents will be sent a report after each Tracking Assessment</a:t>
            </a:r>
          </a:p>
          <a:p>
            <a:r>
              <a:rPr lang="en-US" dirty="0" smtClean="0"/>
              <a:t>The report will not contain grades or target grades</a:t>
            </a:r>
          </a:p>
          <a:p>
            <a:r>
              <a:rPr lang="en-US" dirty="0" smtClean="0"/>
              <a:t>The report will contain written targets for improvement in each subject</a:t>
            </a:r>
          </a:p>
          <a:p>
            <a:r>
              <a:rPr lang="en-US" dirty="0" smtClean="0"/>
              <a:t>For example:</a:t>
            </a:r>
          </a:p>
          <a:p>
            <a:pPr>
              <a:buFont typeface="Arial" charset="0"/>
              <a:buChar char="•"/>
            </a:pPr>
            <a:r>
              <a:rPr lang="en-US" dirty="0" err="1" smtClean="0"/>
              <a:t>Maths</a:t>
            </a:r>
            <a:r>
              <a:rPr lang="en-US" dirty="0" smtClean="0"/>
              <a:t>: “Omari needs to revise how to find the </a:t>
            </a:r>
            <a:r>
              <a:rPr lang="en-US" dirty="0" err="1" smtClean="0"/>
              <a:t>ares</a:t>
            </a:r>
            <a:r>
              <a:rPr lang="en-US" dirty="0" smtClean="0"/>
              <a:t> of a triangle”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Spanish: “Mary needs to revise her irregular verbs”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953" y="292237"/>
            <a:ext cx="3449019" cy="79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647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1"/>
                </a:solidFill>
              </a:rPr>
              <a:t>Enrichment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Enrichment clubs 3-4pm every day: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Sports clubs: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Boys’ and girls’ football, tag rugby, netball, boxing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Art Club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STEM Club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Drama Club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Dance Club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Debate Mate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Student newspaper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Coding Club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Homework Club </a:t>
            </a: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Choir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Cooking Club</a:t>
            </a: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953" y="292237"/>
            <a:ext cx="3449019" cy="79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8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Boys’ football team won league and borough cups</a:t>
            </a:r>
          </a:p>
          <a:p>
            <a:r>
              <a:rPr lang="en-US" dirty="0" smtClean="0"/>
              <a:t>Girls’ football, netball and </a:t>
            </a:r>
            <a:r>
              <a:rPr lang="en-US" dirty="0" err="1" smtClean="0"/>
              <a:t>rounders</a:t>
            </a:r>
            <a:r>
              <a:rPr lang="en-US" dirty="0" smtClean="0"/>
              <a:t> team competing in borough competitions</a:t>
            </a:r>
          </a:p>
          <a:p>
            <a:r>
              <a:rPr lang="en-US" dirty="0" smtClean="0"/>
              <a:t>Whole school trip to Tate Modern Gallery</a:t>
            </a:r>
          </a:p>
          <a:p>
            <a:r>
              <a:rPr lang="en-US" dirty="0" smtClean="0"/>
              <a:t>Todd and Gull visit to the Technical Skills’ Academy in Barking</a:t>
            </a:r>
          </a:p>
          <a:p>
            <a:r>
              <a:rPr lang="en-US" dirty="0" err="1" smtClean="0"/>
              <a:t>Maths</a:t>
            </a:r>
            <a:r>
              <a:rPr lang="en-US" dirty="0" smtClean="0"/>
              <a:t> masterclass at </a:t>
            </a:r>
            <a:r>
              <a:rPr lang="en-US" dirty="0" err="1" smtClean="0"/>
              <a:t>Birkbeck</a:t>
            </a:r>
            <a:r>
              <a:rPr lang="en-US" dirty="0" smtClean="0"/>
              <a:t> University</a:t>
            </a:r>
          </a:p>
          <a:p>
            <a:r>
              <a:rPr lang="en-US" dirty="0" smtClean="0"/>
              <a:t>Trips to Sussex and Cambridge universities</a:t>
            </a:r>
          </a:p>
          <a:p>
            <a:r>
              <a:rPr lang="en-US" i="1" dirty="0" smtClean="0"/>
              <a:t>Wicked</a:t>
            </a:r>
            <a:r>
              <a:rPr lang="en-US" dirty="0" smtClean="0"/>
              <a:t> at the West End</a:t>
            </a:r>
          </a:p>
          <a:p>
            <a:r>
              <a:rPr lang="en-US" dirty="0" smtClean="0"/>
              <a:t>Art exhibition at Studio 3 Arts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953" y="292237"/>
            <a:ext cx="3449019" cy="79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465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7334" y="529840"/>
            <a:ext cx="8596668" cy="1320800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1"/>
                </a:solidFill>
              </a:rPr>
              <a:t>Attendance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953" y="292237"/>
            <a:ext cx="3449019" cy="790975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77334" y="2088243"/>
            <a:ext cx="8596668" cy="388077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High attendance is absolutely crucial to your child’s success in school</a:t>
            </a:r>
          </a:p>
          <a:p>
            <a:r>
              <a:rPr lang="en-US" dirty="0" smtClean="0"/>
              <a:t>If students are not in school they cannot learn</a:t>
            </a:r>
          </a:p>
          <a:p>
            <a:r>
              <a:rPr lang="en-US" dirty="0" smtClean="0"/>
              <a:t>1 day per week missed = 5 hours per week = 70 hours per term = 210 hours per year = </a:t>
            </a:r>
            <a:r>
              <a:rPr lang="en-US" b="1" dirty="0" smtClean="0"/>
              <a:t>1050 hours by GCSEs</a:t>
            </a:r>
          </a:p>
          <a:p>
            <a:r>
              <a:rPr lang="en-US" dirty="0" smtClean="0"/>
              <a:t>1 day per month missed = 5 hours per month = 20 hours per term = 60 hours per year = </a:t>
            </a:r>
            <a:r>
              <a:rPr lang="en-US" b="1" dirty="0" smtClean="0"/>
              <a:t>300 hours by GCSEs</a:t>
            </a:r>
          </a:p>
          <a:p>
            <a:r>
              <a:rPr lang="en-US" dirty="0" smtClean="0"/>
              <a:t>School target is 98% = 2 days absence all year, per student</a:t>
            </a:r>
          </a:p>
          <a:p>
            <a:r>
              <a:rPr lang="en-US" dirty="0" smtClean="0"/>
              <a:t>Rewards and badges for 100% attendance</a:t>
            </a:r>
          </a:p>
          <a:p>
            <a:endParaRPr lang="en-US" dirty="0" smtClean="0"/>
          </a:p>
          <a:p>
            <a:r>
              <a:rPr lang="en-US" dirty="0" smtClean="0"/>
              <a:t>If your child is not going to be in school you must ring the school to inform us why they will be absent.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38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 school day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542806"/>
              </p:ext>
            </p:extLst>
          </p:nvPr>
        </p:nvGraphicFramePr>
        <p:xfrm>
          <a:off x="1176025" y="2122823"/>
          <a:ext cx="7599286" cy="3574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9929"/>
                <a:gridCol w="4929357"/>
              </a:tblGrid>
              <a:tr h="397177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8.40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Registration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7177">
                <a:tc>
                  <a:txBody>
                    <a:bodyPr/>
                    <a:lstStyle/>
                    <a:p>
                      <a:r>
                        <a:rPr lang="en-US" dirty="0" smtClean="0"/>
                        <a:t>9.00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Period 1</a:t>
                      </a:r>
                      <a:endParaRPr lang="en-US" dirty="0"/>
                    </a:p>
                  </a:txBody>
                  <a:tcPr/>
                </a:tc>
              </a:tr>
              <a:tr h="397177">
                <a:tc>
                  <a:txBody>
                    <a:bodyPr/>
                    <a:lstStyle/>
                    <a:p>
                      <a:r>
                        <a:rPr lang="en-US" dirty="0" smtClean="0"/>
                        <a:t>10.00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Period 2</a:t>
                      </a:r>
                      <a:endParaRPr lang="en-US" dirty="0"/>
                    </a:p>
                  </a:txBody>
                  <a:tcPr/>
                </a:tc>
              </a:tr>
              <a:tr h="397177">
                <a:tc>
                  <a:txBody>
                    <a:bodyPr/>
                    <a:lstStyle/>
                    <a:p>
                      <a:r>
                        <a:rPr lang="en-US" dirty="0" smtClean="0"/>
                        <a:t>11.00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</a:tr>
              <a:tr h="397177">
                <a:tc>
                  <a:txBody>
                    <a:bodyPr/>
                    <a:lstStyle/>
                    <a:p>
                      <a:r>
                        <a:rPr lang="en-US" dirty="0" smtClean="0"/>
                        <a:t>11.30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Period 3</a:t>
                      </a:r>
                      <a:endParaRPr lang="en-US" dirty="0"/>
                    </a:p>
                  </a:txBody>
                  <a:tcPr/>
                </a:tc>
              </a:tr>
              <a:tr h="397177">
                <a:tc>
                  <a:txBody>
                    <a:bodyPr/>
                    <a:lstStyle/>
                    <a:p>
                      <a:r>
                        <a:rPr lang="en-US" dirty="0" smtClean="0"/>
                        <a:t>12.30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Period 4</a:t>
                      </a:r>
                      <a:endParaRPr lang="en-US" dirty="0"/>
                    </a:p>
                  </a:txBody>
                  <a:tcPr/>
                </a:tc>
              </a:tr>
              <a:tr h="397177">
                <a:tc>
                  <a:txBody>
                    <a:bodyPr/>
                    <a:lstStyle/>
                    <a:p>
                      <a:r>
                        <a:rPr lang="en-US" dirty="0" smtClean="0"/>
                        <a:t>1.30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Second break</a:t>
                      </a:r>
                      <a:endParaRPr lang="en-US" dirty="0"/>
                    </a:p>
                  </a:txBody>
                  <a:tcPr/>
                </a:tc>
              </a:tr>
              <a:tr h="397177">
                <a:tc>
                  <a:txBody>
                    <a:bodyPr/>
                    <a:lstStyle/>
                    <a:p>
                      <a:r>
                        <a:rPr lang="en-US" dirty="0" smtClean="0"/>
                        <a:t>2.00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Period 5</a:t>
                      </a:r>
                      <a:endParaRPr lang="en-US" dirty="0"/>
                    </a:p>
                  </a:txBody>
                  <a:tcPr/>
                </a:tc>
              </a:tr>
              <a:tr h="397177">
                <a:tc>
                  <a:txBody>
                    <a:bodyPr/>
                    <a:lstStyle/>
                    <a:p>
                      <a:r>
                        <a:rPr lang="en-US" dirty="0" smtClean="0"/>
                        <a:t>3.00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Enrichment clubs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03471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EAL lessons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953" y="292237"/>
            <a:ext cx="3449019" cy="790975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4657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Communication with parents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Head of Year</a:t>
            </a:r>
          </a:p>
          <a:p>
            <a:r>
              <a:rPr lang="en-US" dirty="0" smtClean="0"/>
              <a:t>Parents’ Evenings</a:t>
            </a:r>
          </a:p>
          <a:p>
            <a:r>
              <a:rPr lang="en-US" dirty="0" smtClean="0"/>
              <a:t>Website</a:t>
            </a:r>
          </a:p>
          <a:p>
            <a:r>
              <a:rPr lang="en-US" dirty="0" smtClean="0"/>
              <a:t>Texting service </a:t>
            </a:r>
          </a:p>
          <a:p>
            <a:r>
              <a:rPr lang="en-US" dirty="0" smtClean="0"/>
              <a:t>Facebook page</a:t>
            </a:r>
          </a:p>
          <a:p>
            <a:r>
              <a:rPr lang="en-US" dirty="0" smtClean="0"/>
              <a:t>Twitter account for PE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886" y="376643"/>
            <a:ext cx="3449019" cy="79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880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Uniform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953" y="292237"/>
            <a:ext cx="3449019" cy="790975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77334" y="1930400"/>
            <a:ext cx="8596668" cy="181828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No makeup</a:t>
            </a:r>
          </a:p>
          <a:p>
            <a:r>
              <a:rPr lang="en-US" smtClean="0"/>
              <a:t>No jewellery</a:t>
            </a:r>
          </a:p>
          <a:p>
            <a:r>
              <a:rPr lang="en-US" smtClean="0"/>
              <a:t>No trainers</a:t>
            </a:r>
          </a:p>
          <a:p>
            <a:r>
              <a:rPr lang="en-US" smtClean="0"/>
              <a:t>No mobile phones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59953" y="3954162"/>
            <a:ext cx="645524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Dates to buy uniform:</a:t>
            </a:r>
          </a:p>
          <a:p>
            <a:endParaRPr lang="en-US" dirty="0"/>
          </a:p>
          <a:p>
            <a:r>
              <a:rPr lang="en-US" dirty="0" smtClean="0"/>
              <a:t>Thursday 3</a:t>
            </a:r>
            <a:r>
              <a:rPr lang="en-US" baseline="30000" dirty="0" smtClean="0"/>
              <a:t>rd</a:t>
            </a:r>
            <a:r>
              <a:rPr lang="en-US" dirty="0" smtClean="0"/>
              <a:t> August</a:t>
            </a:r>
          </a:p>
          <a:p>
            <a:r>
              <a:rPr lang="en-US" dirty="0" smtClean="0"/>
              <a:t>Friday 11th August</a:t>
            </a:r>
          </a:p>
          <a:p>
            <a:r>
              <a:rPr lang="en-US" dirty="0" smtClean="0"/>
              <a:t>Tuesday 29</a:t>
            </a:r>
            <a:r>
              <a:rPr lang="en-US" baseline="30000" dirty="0" smtClean="0"/>
              <a:t>th</a:t>
            </a:r>
            <a:r>
              <a:rPr lang="en-US" dirty="0" smtClean="0"/>
              <a:t> August</a:t>
            </a:r>
          </a:p>
          <a:p>
            <a:endParaRPr lang="en-US" dirty="0"/>
          </a:p>
          <a:p>
            <a:r>
              <a:rPr lang="en-US" b="1" dirty="0" smtClean="0"/>
              <a:t>10am-3pm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498991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First day of term is Tuesday 5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September at 8.40am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953" y="292237"/>
            <a:ext cx="3449019" cy="79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394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953" y="292237"/>
            <a:ext cx="3449019" cy="7909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99138" y="1997612"/>
            <a:ext cx="65836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dirty="0" smtClean="0"/>
              <a:t>Great teaching</a:t>
            </a:r>
          </a:p>
          <a:p>
            <a:pPr marL="342900" indent="-342900">
              <a:buAutoNum type="arabicPeriod"/>
            </a:pPr>
            <a:endParaRPr lang="en-US" sz="3200" dirty="0" smtClean="0"/>
          </a:p>
          <a:p>
            <a:pPr marL="342900" indent="-342900">
              <a:buAutoNum type="arabicPeriod"/>
            </a:pPr>
            <a:r>
              <a:rPr lang="en-US" sz="3200" dirty="0" smtClean="0"/>
              <a:t>A culture of positive </a:t>
            </a:r>
            <a:r>
              <a:rPr lang="en-US" sz="3200" dirty="0" err="1" smtClean="0"/>
              <a:t>behaviour</a:t>
            </a:r>
            <a:r>
              <a:rPr lang="en-US" sz="3200" dirty="0" smtClean="0"/>
              <a:t>  </a:t>
            </a:r>
          </a:p>
          <a:p>
            <a:pPr marL="342900" indent="-342900">
              <a:buAutoNum type="arabicPeriod"/>
            </a:pPr>
            <a:endParaRPr lang="en-US" sz="3200" dirty="0"/>
          </a:p>
          <a:p>
            <a:pPr marL="342900" indent="-342900">
              <a:buAutoNum type="arabicPeriod"/>
            </a:pPr>
            <a:r>
              <a:rPr lang="en-US" sz="3200" dirty="0" smtClean="0"/>
              <a:t>Aspiration for all </a:t>
            </a:r>
          </a:p>
          <a:p>
            <a:pPr marL="342900" indent="-342900">
              <a:buAutoNum type="arabicPeriod"/>
            </a:pPr>
            <a:endParaRPr lang="en-US" sz="3200" dirty="0" smtClean="0"/>
          </a:p>
          <a:p>
            <a:pPr marL="342900" indent="-342900">
              <a:buAutoNum type="arabicPeriod"/>
            </a:pPr>
            <a:r>
              <a:rPr lang="en-US" sz="3200" dirty="0" smtClean="0"/>
              <a:t>Community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1366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1"/>
                </a:solidFill>
              </a:rPr>
              <a:t>Great teaching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engaging curriculum</a:t>
            </a:r>
          </a:p>
          <a:p>
            <a:endParaRPr lang="en-US" dirty="0" smtClean="0"/>
          </a:p>
          <a:p>
            <a:r>
              <a:rPr lang="en-US" dirty="0" smtClean="0"/>
              <a:t>Challenge, challenge, challenge</a:t>
            </a:r>
          </a:p>
          <a:p>
            <a:endParaRPr lang="en-US" dirty="0" smtClean="0"/>
          </a:p>
          <a:p>
            <a:r>
              <a:rPr lang="en-US" dirty="0" smtClean="0"/>
              <a:t>Subject specialists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953" y="292237"/>
            <a:ext cx="3449019" cy="79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058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curriculum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425562"/>
          </a:xfrm>
        </p:spPr>
        <p:txBody>
          <a:bodyPr>
            <a:normAutofit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Maths</a:t>
            </a:r>
            <a:r>
              <a:rPr lang="en-US" dirty="0" smtClean="0"/>
              <a:t> (4 hours)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English (4 hours)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Science (3 hours)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Spanish </a:t>
            </a:r>
            <a:r>
              <a:rPr lang="en-US" dirty="0" smtClean="0"/>
              <a:t>(2 </a:t>
            </a:r>
            <a:r>
              <a:rPr lang="en-US" dirty="0" smtClean="0"/>
              <a:t>hours)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Art </a:t>
            </a:r>
            <a:r>
              <a:rPr lang="en-US" dirty="0" smtClean="0"/>
              <a:t>(</a:t>
            </a:r>
            <a:r>
              <a:rPr lang="en-US" dirty="0" smtClean="0"/>
              <a:t>2 </a:t>
            </a:r>
            <a:r>
              <a:rPr lang="en-US" dirty="0" smtClean="0"/>
              <a:t>hours</a:t>
            </a:r>
            <a:r>
              <a:rPr lang="en-US" dirty="0" smtClean="0"/>
              <a:t>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PE (3 hours)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History (2 hours)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Geography (2 hours)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Performing Arts </a:t>
            </a:r>
            <a:r>
              <a:rPr lang="en-US" dirty="0" smtClean="0"/>
              <a:t>(2 hours)</a:t>
            </a: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900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 culture of positive </a:t>
            </a:r>
            <a:r>
              <a:rPr lang="en-US" dirty="0" err="1" smtClean="0">
                <a:solidFill>
                  <a:schemeClr val="tx1"/>
                </a:solidFill>
              </a:rPr>
              <a:t>behaviour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lang="en-US" dirty="0" smtClean="0"/>
              <a:t>High expectations 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endParaRPr lang="en-US" dirty="0" smtClean="0"/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lang="en-US" dirty="0" smtClean="0"/>
              <a:t>Clear routines 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endParaRPr lang="en-US" dirty="0"/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lang="en-US" dirty="0" smtClean="0"/>
              <a:t>Mutual respect between staff and </a:t>
            </a:r>
            <a:r>
              <a:rPr lang="en-US" dirty="0" smtClean="0"/>
              <a:t>students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endParaRPr lang="en-US" dirty="0"/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lang="en-US" dirty="0" smtClean="0"/>
              <a:t>Celebration of success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endParaRPr lang="en-US" dirty="0"/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lang="en-US" dirty="0" smtClean="0"/>
              <a:t>Clear systems and sanctions in place 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953" y="292237"/>
            <a:ext cx="3449019" cy="79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230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Aspiration for all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ambition for ALL of our students</a:t>
            </a:r>
          </a:p>
          <a:p>
            <a:endParaRPr lang="en-US" dirty="0"/>
          </a:p>
          <a:p>
            <a:r>
              <a:rPr lang="en-US" dirty="0" smtClean="0"/>
              <a:t>Two hour career workshop for all students, every year </a:t>
            </a:r>
          </a:p>
          <a:p>
            <a:endParaRPr lang="en-US" dirty="0"/>
          </a:p>
          <a:p>
            <a:r>
              <a:rPr lang="en-US" dirty="0" smtClean="0"/>
              <a:t>Outside speakers  </a:t>
            </a:r>
          </a:p>
          <a:p>
            <a:endParaRPr lang="en-US" dirty="0"/>
          </a:p>
          <a:p>
            <a:r>
              <a:rPr lang="en-US" dirty="0" smtClean="0"/>
              <a:t> Visits to universities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953" y="292237"/>
            <a:ext cx="3449019" cy="79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657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953" y="292237"/>
            <a:ext cx="3449019" cy="790975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tx1"/>
                </a:solidFill>
              </a:rPr>
              <a:t>Five teaching groups based on prior attainment: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7 Moore (Booby Moore)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7 </a:t>
            </a:r>
            <a:r>
              <a:rPr lang="en-US" dirty="0" err="1" smtClean="0">
                <a:solidFill>
                  <a:schemeClr val="tx1"/>
                </a:solidFill>
              </a:rPr>
              <a:t>Jamu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Inder</a:t>
            </a:r>
            <a:r>
              <a:rPr lang="en-US" dirty="0" smtClean="0">
                <a:solidFill>
                  <a:schemeClr val="tx1"/>
                </a:solidFill>
              </a:rPr>
              <a:t> Singh </a:t>
            </a:r>
            <a:r>
              <a:rPr lang="en-US" dirty="0" err="1" smtClean="0">
                <a:solidFill>
                  <a:schemeClr val="tx1"/>
                </a:solidFill>
              </a:rPr>
              <a:t>Jamu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7 </a:t>
            </a:r>
            <a:r>
              <a:rPr lang="en-US" dirty="0" err="1" smtClean="0">
                <a:solidFill>
                  <a:schemeClr val="tx1"/>
                </a:solidFill>
              </a:rPr>
              <a:t>Kangethe</a:t>
            </a:r>
            <a:r>
              <a:rPr lang="en-US" dirty="0" smtClean="0">
                <a:solidFill>
                  <a:schemeClr val="tx1"/>
                </a:solidFill>
              </a:rPr>
              <a:t> (Elizabeth </a:t>
            </a:r>
            <a:r>
              <a:rPr lang="en-US" dirty="0" err="1" smtClean="0">
                <a:solidFill>
                  <a:schemeClr val="tx1"/>
                </a:solidFill>
              </a:rPr>
              <a:t>Wanjiku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Kangethe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7 Gull (Beverley Gull)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7 Todd (Ron Todd)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1"/>
                </a:solidFill>
              </a:rPr>
              <a:t>Pathways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890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953" y="292237"/>
            <a:ext cx="3449019" cy="79097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1"/>
                </a:solidFill>
              </a:rPr>
              <a:t>New GCSE grades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799" y="2005814"/>
            <a:ext cx="5107459" cy="4660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03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Assessment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953" y="292237"/>
            <a:ext cx="3449019" cy="7909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59666" y="2247763"/>
            <a:ext cx="70309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Students will take a baseline assessment in English and </a:t>
            </a:r>
            <a:r>
              <a:rPr lang="en-US" dirty="0" err="1" smtClean="0"/>
              <a:t>Maths</a:t>
            </a:r>
            <a:r>
              <a:rPr lang="en-US" dirty="0" smtClean="0"/>
              <a:t> at the start of Year 7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59666" y="3211457"/>
            <a:ext cx="71174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Four Tracking Assessments each year:</a:t>
            </a:r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October half term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End of Christmas term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End of Easter term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End of summer term (end of year exam)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510239" y="5046511"/>
            <a:ext cx="72163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Tracking Assessments will be used to track students’ progress towards their Year 11 targets.</a:t>
            </a:r>
          </a:p>
          <a:p>
            <a:endParaRPr lang="en-US" dirty="0"/>
          </a:p>
          <a:p>
            <a:r>
              <a:rPr lang="en-US" dirty="0" smtClean="0"/>
              <a:t>The assessments are monitoring progress and are not high stakes exams.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51351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2189</TotalTime>
  <Words>624</Words>
  <Application>Microsoft Macintosh PowerPoint</Application>
  <PresentationFormat>Widescreen</PresentationFormat>
  <Paragraphs>160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Calibri</vt:lpstr>
      <vt:lpstr>Mangal</vt:lpstr>
      <vt:lpstr>Trebuchet MS</vt:lpstr>
      <vt:lpstr>Wingdings</vt:lpstr>
      <vt:lpstr>Wingdings 3</vt:lpstr>
      <vt:lpstr>Arial</vt:lpstr>
      <vt:lpstr>Facet</vt:lpstr>
      <vt:lpstr>Year 6 Induction Evening </vt:lpstr>
      <vt:lpstr>PowerPoint Presentation</vt:lpstr>
      <vt:lpstr> Great teaching</vt:lpstr>
      <vt:lpstr>The curriculum</vt:lpstr>
      <vt:lpstr> A culture of positive behaviour</vt:lpstr>
      <vt:lpstr> Aspiration for all</vt:lpstr>
      <vt:lpstr> Pathways</vt:lpstr>
      <vt:lpstr> New GCSE grades</vt:lpstr>
      <vt:lpstr> Assessment</vt:lpstr>
      <vt:lpstr> Homework</vt:lpstr>
      <vt:lpstr> Reporting to parents</vt:lpstr>
      <vt:lpstr> Enrichment</vt:lpstr>
      <vt:lpstr>PowerPoint Presentation</vt:lpstr>
      <vt:lpstr> Attendance</vt:lpstr>
      <vt:lpstr>The school day</vt:lpstr>
      <vt:lpstr>EAL lessons</vt:lpstr>
      <vt:lpstr> Communication with parents</vt:lpstr>
      <vt:lpstr> Uniform</vt:lpstr>
      <vt:lpstr>First day of term is Tuesday 5th September at 8.40am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Paul</dc:creator>
  <cp:lastModifiedBy>Richard Paul</cp:lastModifiedBy>
  <cp:revision>16</cp:revision>
  <dcterms:created xsi:type="dcterms:W3CDTF">2017-05-13T10:49:31Z</dcterms:created>
  <dcterms:modified xsi:type="dcterms:W3CDTF">2017-07-18T12:43:36Z</dcterms:modified>
</cp:coreProperties>
</file>