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76" r:id="rId5"/>
    <p:sldId id="277" r:id="rId6"/>
    <p:sldId id="273" r:id="rId7"/>
    <p:sldId id="274" r:id="rId8"/>
    <p:sldId id="259" r:id="rId9"/>
    <p:sldId id="264" r:id="rId10"/>
    <p:sldId id="265" r:id="rId11"/>
    <p:sldId id="261" r:id="rId12"/>
    <p:sldId id="266" r:id="rId13"/>
    <p:sldId id="267" r:id="rId14"/>
    <p:sldId id="272" r:id="rId15"/>
    <p:sldId id="270" r:id="rId16"/>
    <p:sldId id="271" r:id="rId17"/>
    <p:sldId id="278" r:id="rId18"/>
    <p:sldId id="27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1"/>
  </p:normalViewPr>
  <p:slideViewPr>
    <p:cSldViewPr snapToGrid="0" snapToObjects="1">
      <p:cViewPr>
        <p:scale>
          <a:sx n="100" d="100"/>
          <a:sy n="100" d="100"/>
        </p:scale>
        <p:origin x="464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C444C-60F3-0641-BE3D-5E33FF08AFF6}" type="datetimeFigureOut">
              <a:rPr lang="en-US" smtClean="0"/>
              <a:t>5/16/17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7BF50-BB5B-B445-8600-6A80BB048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81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5/16/17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f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inkuknow.co.uk/" TargetMode="External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nspcc.org.uk/preventing-abuse/keeping-children-safe/share-aware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6250" y="2404534"/>
            <a:ext cx="8377880" cy="164630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Welcome to our Parents’ Forum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latin typeface="Gill Sans" charset="0"/>
                <a:ea typeface="Gill Sans" charset="0"/>
                <a:cs typeface="Gill Sans" charset="0"/>
              </a:rPr>
              <a:t>Wednesday 17</a:t>
            </a:r>
            <a:r>
              <a:rPr lang="en-US" sz="2000" b="1" baseline="30000" dirty="0" smtClean="0">
                <a:latin typeface="Gill Sans" charset="0"/>
                <a:ea typeface="Gill Sans" charset="0"/>
                <a:cs typeface="Gill Sans" charset="0"/>
              </a:rPr>
              <a:t>th</a:t>
            </a:r>
            <a:r>
              <a:rPr lang="en-US" sz="2000" b="1" dirty="0" smtClean="0">
                <a:latin typeface="Gill Sans" charset="0"/>
                <a:ea typeface="Gill Sans" charset="0"/>
                <a:cs typeface="Gill Sans" charset="0"/>
              </a:rPr>
              <a:t> May 2017</a:t>
            </a:r>
            <a:endParaRPr lang="en-US" sz="2000" b="1" dirty="0"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53" y="292237"/>
            <a:ext cx="3449019" cy="7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2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6250" y="2404534"/>
            <a:ext cx="8377880" cy="1646302"/>
          </a:xfrm>
        </p:spPr>
        <p:txBody>
          <a:bodyPr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000" b="1" dirty="0"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53" y="292237"/>
            <a:ext cx="3449019" cy="790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36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2800" b="1" dirty="0" smtClean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How much homework should you expect your child to be set?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should be set once a week in every subject</a:t>
            </a:r>
          </a:p>
          <a:p>
            <a:r>
              <a:rPr lang="en-US" dirty="0" smtClean="0"/>
              <a:t>The type of homework set will vary: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Reading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Spelling test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Quiz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Research/revision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Every three weeks a substantial piece of written homework will be set in each subject</a:t>
            </a:r>
            <a:r>
              <a:rPr lang="en-US" dirty="0" smtClean="0"/>
              <a:t>.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It is very important that students take homework seriously and complete it on time and to the best of their ability. Your support with this is very important.</a:t>
            </a:r>
            <a:endParaRPr lang="en-US" dirty="0"/>
          </a:p>
          <a:p>
            <a:pPr>
              <a:buFont typeface="Arial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53" y="292237"/>
            <a:ext cx="3449019" cy="7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14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53" y="292237"/>
            <a:ext cx="3449019" cy="790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How can we improve communication with parents?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b="1" dirty="0" smtClean="0">
                <a:latin typeface="Gill Sans" charset="0"/>
                <a:ea typeface="Gill Sans" charset="0"/>
                <a:cs typeface="Gill Sans" charset="0"/>
              </a:rPr>
              <a:t>Current forms of communication:</a:t>
            </a:r>
          </a:p>
          <a:p>
            <a:pPr>
              <a:buFont typeface="+mj-lt"/>
              <a:buAutoNum type="arabicPeriod"/>
            </a:pPr>
            <a:r>
              <a:rPr lang="en-US" dirty="0" smtClean="0">
                <a:latin typeface="Gill Sans" charset="0"/>
                <a:ea typeface="Gill Sans" charset="0"/>
                <a:cs typeface="Gill Sans" charset="0"/>
              </a:rPr>
              <a:t>Website</a:t>
            </a:r>
          </a:p>
          <a:p>
            <a:pPr>
              <a:buFont typeface="+mj-lt"/>
              <a:buAutoNum type="arabicPeriod"/>
            </a:pPr>
            <a:r>
              <a:rPr lang="en-US" dirty="0" smtClean="0">
                <a:latin typeface="Gill Sans" charset="0"/>
                <a:ea typeface="Gill Sans" charset="0"/>
                <a:cs typeface="Gill Sans" charset="0"/>
              </a:rPr>
              <a:t>Letters home (via students)</a:t>
            </a:r>
          </a:p>
          <a:p>
            <a:pPr>
              <a:buFont typeface="+mj-lt"/>
              <a:buAutoNum type="arabicPeriod"/>
            </a:pPr>
            <a:r>
              <a:rPr lang="en-US" dirty="0" smtClean="0">
                <a:latin typeface="Gill Sans" charset="0"/>
                <a:ea typeface="Gill Sans" charset="0"/>
                <a:cs typeface="Gill Sans" charset="0"/>
              </a:rPr>
              <a:t>New texting service</a:t>
            </a:r>
          </a:p>
          <a:p>
            <a:pPr>
              <a:buFont typeface="+mj-lt"/>
              <a:buAutoNum type="arabicPeriod"/>
            </a:pPr>
            <a:r>
              <a:rPr lang="en-US" dirty="0" smtClean="0">
                <a:latin typeface="Gill Sans" charset="0"/>
                <a:ea typeface="Gill Sans" charset="0"/>
                <a:cs typeface="Gill Sans" charset="0"/>
              </a:rPr>
              <a:t>Facebook page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19300" y="51181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Gill Sans" charset="0"/>
                <a:ea typeface="Gill Sans" charset="0"/>
                <a:cs typeface="Gill Sans" charset="0"/>
              </a:rPr>
              <a:t>Any other suggestions?</a:t>
            </a:r>
            <a:endParaRPr lang="en-US" b="1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90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53" y="292237"/>
            <a:ext cx="3449019" cy="790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5326"/>
            <a:ext cx="12192000" cy="670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70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53" y="292237"/>
            <a:ext cx="3449019" cy="79097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>
                <a:latin typeface="Gill Sans" charset="0"/>
                <a:ea typeface="Gill Sans" charset="0"/>
                <a:cs typeface="Gill Sans" charset="0"/>
              </a:rPr>
              <a:t/>
            </a:r>
            <a:br>
              <a:rPr lang="en-US" sz="2800" dirty="0" smtClean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ESOL classes</a:t>
            </a:r>
            <a:endParaRPr lang="en-US" sz="280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offering free English classes to all of our parents</a:t>
            </a:r>
          </a:p>
          <a:p>
            <a:endParaRPr lang="en-US" dirty="0"/>
          </a:p>
          <a:p>
            <a:r>
              <a:rPr lang="en-US" dirty="0" smtClean="0"/>
              <a:t>If you are interested please complete form and hand in to reception.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78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53" y="292237"/>
            <a:ext cx="3449019" cy="79097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2700" b="1" dirty="0" smtClean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Online safety</a:t>
            </a:r>
            <a:r>
              <a:rPr lang="en-US" sz="2700" dirty="0" smtClean="0"/>
              <a:t>: </a:t>
            </a:r>
            <a:r>
              <a:rPr lang="en-US" sz="2700" b="1" dirty="0" smtClean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Conversations to have with your child</a:t>
            </a:r>
            <a:endParaRPr lang="en-US" sz="27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9953" y="1930400"/>
            <a:ext cx="8263466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GB" dirty="0"/>
              <a:t>Ask them to </a:t>
            </a:r>
            <a:r>
              <a:rPr lang="en-GB" b="1" u="sng" dirty="0"/>
              <a:t>show you which social media apps </a:t>
            </a:r>
            <a:r>
              <a:rPr lang="en-GB" dirty="0"/>
              <a:t>they use and what they like about them. Talk about how they use them and what makes them so engaging</a:t>
            </a:r>
          </a:p>
          <a:p>
            <a:pPr marL="171450" indent="-171450">
              <a:buFont typeface="Wingdings" charset="2"/>
              <a:buChar char="Ø"/>
            </a:pPr>
            <a:endParaRPr lang="en-GB" sz="900" dirty="0"/>
          </a:p>
          <a:p>
            <a:pPr marL="285750" indent="-285750">
              <a:buFont typeface="Wingdings" charset="2"/>
              <a:buChar char="Ø"/>
            </a:pPr>
            <a:r>
              <a:rPr lang="en-GB" dirty="0"/>
              <a:t>Explain how you can use </a:t>
            </a:r>
            <a:r>
              <a:rPr lang="en-GB" b="1" u="sng" dirty="0"/>
              <a:t>privacy settings </a:t>
            </a:r>
            <a:r>
              <a:rPr lang="en-GB" dirty="0"/>
              <a:t>to make sure only approved friends can see posts &amp; images</a:t>
            </a:r>
          </a:p>
          <a:p>
            <a:pPr marL="171450" indent="-171450">
              <a:buFont typeface="Wingdings" charset="2"/>
              <a:buChar char="Ø"/>
            </a:pPr>
            <a:endParaRPr lang="en-GB" sz="900" dirty="0"/>
          </a:p>
          <a:p>
            <a:pPr marL="285750" indent="-285750">
              <a:buFont typeface="Wingdings" charset="2"/>
              <a:buChar char="Ø"/>
            </a:pPr>
            <a:r>
              <a:rPr lang="en-GB" dirty="0"/>
              <a:t>Check if any of their apps have ‘</a:t>
            </a:r>
            <a:r>
              <a:rPr lang="en-GB" b="1" u="sng" dirty="0"/>
              <a:t>geo-location</a:t>
            </a:r>
            <a:r>
              <a:rPr lang="en-GB" dirty="0"/>
              <a:t>’ enabled, sharing their location unintentionally</a:t>
            </a:r>
          </a:p>
          <a:p>
            <a:pPr marL="171450" indent="-171450">
              <a:buFont typeface="Wingdings" charset="2"/>
              <a:buChar char="Ø"/>
            </a:pPr>
            <a:endParaRPr lang="en-GB" sz="900" dirty="0"/>
          </a:p>
          <a:p>
            <a:pPr marL="285750" indent="-285750">
              <a:buFont typeface="Wingdings" charset="2"/>
              <a:buChar char="Ø"/>
            </a:pPr>
            <a:r>
              <a:rPr lang="en-GB" dirty="0"/>
              <a:t>Show them </a:t>
            </a:r>
            <a:r>
              <a:rPr lang="en-GB" b="1" u="sng" dirty="0"/>
              <a:t>how to report</a:t>
            </a:r>
            <a:r>
              <a:rPr lang="en-GB" dirty="0"/>
              <a:t> offensive comments </a:t>
            </a:r>
            <a:r>
              <a:rPr lang="en-GB" b="1" u="sng" dirty="0"/>
              <a:t>or block </a:t>
            </a:r>
            <a:r>
              <a:rPr lang="en-GB" dirty="0"/>
              <a:t>people who upset them</a:t>
            </a:r>
          </a:p>
          <a:p>
            <a:pPr marL="171450" indent="-171450">
              <a:buFont typeface="Wingdings" charset="2"/>
              <a:buChar char="Ø"/>
            </a:pPr>
            <a:endParaRPr lang="en-GB" sz="900" dirty="0"/>
          </a:p>
          <a:p>
            <a:pPr marL="285750" indent="-285750">
              <a:buFont typeface="Wingdings" charset="2"/>
              <a:buChar char="Ø"/>
            </a:pPr>
            <a:r>
              <a:rPr lang="en-GB" b="1" u="sng" dirty="0"/>
              <a:t>Check ‘tagging’ settings </a:t>
            </a:r>
            <a:r>
              <a:rPr lang="en-GB" dirty="0"/>
              <a:t>so that when others are posting or sharing photos online, your child’s identity is not revealed. Also, get people‘s consent before sharing </a:t>
            </a:r>
            <a:r>
              <a:rPr lang="en-GB" dirty="0" smtClean="0"/>
              <a:t>photos</a:t>
            </a:r>
          </a:p>
          <a:p>
            <a:pPr marL="285750" indent="-285750">
              <a:buFont typeface="Wingdings" charset="2"/>
              <a:buChar char="Ø"/>
            </a:pPr>
            <a:r>
              <a:rPr lang="en-GB" b="1" u="sng" dirty="0"/>
              <a:t>Encourage your child to come and talk to you </a:t>
            </a:r>
            <a:r>
              <a:rPr lang="en-GB" dirty="0"/>
              <a:t>if they see anything that upsets them</a:t>
            </a:r>
          </a:p>
          <a:p>
            <a:pPr marL="285750" indent="-285750">
              <a:buFont typeface="Wingdings" charset="2"/>
              <a:buChar char="Ø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8402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53" y="292237"/>
            <a:ext cx="3449019" cy="7909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00" y="1295296"/>
            <a:ext cx="876300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GB" b="1" dirty="0"/>
              <a:t>People may not always be who they say they are</a:t>
            </a:r>
            <a:r>
              <a:rPr lang="en-GB" dirty="0"/>
              <a:t> online: how can this create problems?</a:t>
            </a:r>
          </a:p>
          <a:p>
            <a:pPr marL="171450" indent="-171450">
              <a:buFont typeface="Wingdings" charset="2"/>
              <a:buChar char="Ø"/>
            </a:pPr>
            <a:endParaRPr lang="en-GB" sz="900" dirty="0"/>
          </a:p>
          <a:p>
            <a:pPr marL="285750" indent="-285750">
              <a:buFont typeface="Wingdings" charset="2"/>
              <a:buChar char="Ø"/>
            </a:pPr>
            <a:r>
              <a:rPr lang="en-GB" dirty="0"/>
              <a:t>Why is it </a:t>
            </a:r>
            <a:r>
              <a:rPr lang="en-GB" b="1" dirty="0"/>
              <a:t>unwise to meet anyone in the real world </a:t>
            </a:r>
            <a:r>
              <a:rPr lang="en-GB" dirty="0"/>
              <a:t>that you’ve only ever met online?</a:t>
            </a:r>
          </a:p>
          <a:p>
            <a:pPr marL="171450" indent="-171450">
              <a:buFont typeface="Wingdings" charset="2"/>
              <a:buChar char="Ø"/>
            </a:pPr>
            <a:endParaRPr lang="en-GB" sz="900" dirty="0"/>
          </a:p>
          <a:p>
            <a:pPr marL="285750" indent="-285750">
              <a:buFont typeface="Wingdings" charset="2"/>
              <a:buChar char="Ø"/>
            </a:pPr>
            <a:r>
              <a:rPr lang="en-GB" dirty="0"/>
              <a:t>Even if you think your messages are private, remember that words and </a:t>
            </a:r>
            <a:r>
              <a:rPr lang="en-GB" b="1" dirty="0"/>
              <a:t>images can always be captured and broadcast</a:t>
            </a:r>
            <a:r>
              <a:rPr lang="en-GB" dirty="0"/>
              <a:t>.</a:t>
            </a:r>
          </a:p>
          <a:p>
            <a:pPr marL="171450" indent="-171450">
              <a:buFont typeface="Wingdings" charset="2"/>
              <a:buChar char="Ø"/>
            </a:pPr>
            <a:endParaRPr lang="en-GB" sz="900" dirty="0"/>
          </a:p>
          <a:p>
            <a:pPr marL="285750" indent="-285750">
              <a:buFont typeface="Wingdings" charset="2"/>
              <a:buChar char="Ø"/>
            </a:pPr>
            <a:r>
              <a:rPr lang="en-GB" b="1" dirty="0"/>
              <a:t>People present themselves differently online </a:t>
            </a:r>
            <a:r>
              <a:rPr lang="en-GB" dirty="0"/>
              <a:t>- do they really look like that? Are they always having that good a time?</a:t>
            </a:r>
          </a:p>
          <a:p>
            <a:pPr marL="171450" indent="-171450">
              <a:buFont typeface="Wingdings" charset="2"/>
              <a:buChar char="Ø"/>
            </a:pPr>
            <a:endParaRPr lang="en-GB" sz="900" dirty="0"/>
          </a:p>
          <a:p>
            <a:pPr marL="285750" indent="-285750">
              <a:buFont typeface="Wingdings" charset="2"/>
              <a:buChar char="Ø"/>
            </a:pPr>
            <a:r>
              <a:rPr lang="en-GB" dirty="0"/>
              <a:t>Be aware that screens, and especially being anonymous, can lead </a:t>
            </a:r>
            <a:r>
              <a:rPr lang="en-GB" b="1" dirty="0"/>
              <a:t>people to say things they wouldn’t say to someone’s face</a:t>
            </a:r>
            <a:r>
              <a:rPr lang="en-GB" dirty="0"/>
              <a:t>.</a:t>
            </a:r>
          </a:p>
          <a:p>
            <a:pPr marL="171450" indent="-171450">
              <a:buFont typeface="Wingdings" charset="2"/>
              <a:buChar char="Ø"/>
            </a:pPr>
            <a:endParaRPr lang="en-GB" sz="900" dirty="0"/>
          </a:p>
          <a:p>
            <a:pPr marL="285750" indent="-285750">
              <a:buFont typeface="Wingdings" charset="2"/>
              <a:buChar char="Ø"/>
            </a:pPr>
            <a:r>
              <a:rPr lang="en-GB" dirty="0"/>
              <a:t>What does being a </a:t>
            </a:r>
            <a:r>
              <a:rPr lang="en-GB" b="1" dirty="0"/>
              <a:t>good friend and a likeable person online </a:t>
            </a:r>
            <a:r>
              <a:rPr lang="en-GB" dirty="0"/>
              <a:t>look like?</a:t>
            </a:r>
          </a:p>
          <a:p>
            <a:pPr marL="171450" indent="-171450">
              <a:buFont typeface="Wingdings" charset="2"/>
              <a:buChar char="Ø"/>
            </a:pPr>
            <a:endParaRPr lang="en-GB" sz="900" dirty="0"/>
          </a:p>
          <a:p>
            <a:pPr marL="285750" indent="-285750">
              <a:buFont typeface="Wingdings" charset="2"/>
              <a:buChar char="Ø"/>
            </a:pPr>
            <a:r>
              <a:rPr lang="en-GB" dirty="0"/>
              <a:t>There can be </a:t>
            </a:r>
            <a:r>
              <a:rPr lang="en-GB" b="1" dirty="0"/>
              <a:t>pressure to be part of a particular group </a:t>
            </a:r>
            <a:r>
              <a:rPr lang="en-GB" dirty="0"/>
              <a:t>online or to be seen to be following a certain set of ideas</a:t>
            </a:r>
          </a:p>
          <a:p>
            <a:pPr marL="171450" indent="-171450">
              <a:buFont typeface="Wingdings" charset="2"/>
              <a:buChar char="Ø"/>
            </a:pPr>
            <a:endParaRPr lang="en-GB" sz="900" dirty="0"/>
          </a:p>
          <a:p>
            <a:pPr marL="285750" indent="-285750">
              <a:buFont typeface="Wingdings" charset="2"/>
              <a:buChar char="Ø"/>
            </a:pPr>
            <a:r>
              <a:rPr lang="en-GB" dirty="0"/>
              <a:t>How can you take a </a:t>
            </a:r>
            <a:r>
              <a:rPr lang="en-GB" b="1" dirty="0"/>
              <a:t>step back and make your own decisions</a:t>
            </a: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3694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Further Advice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4000" b="1" dirty="0">
                <a:solidFill>
                  <a:schemeClr val="tx1"/>
                </a:solidFill>
              </a:rPr>
              <a:t>NSPCC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  <a:hlinkClick r:id="rId2"/>
              </a:rPr>
              <a:t>https://www.nspcc.org.uk/preventing-abuse/keeping-children-safe/share-aware/</a:t>
            </a:r>
            <a:endParaRPr lang="en-GB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3600" b="1" dirty="0">
                <a:solidFill>
                  <a:schemeClr val="tx1"/>
                </a:solidFill>
              </a:rPr>
              <a:t>CEOP</a:t>
            </a:r>
            <a:endParaRPr lang="en-GB" sz="3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  <a:hlinkClick r:id="rId3"/>
              </a:rPr>
              <a:t>www.thinkuknow.co.uk</a:t>
            </a:r>
            <a:endParaRPr lang="en-GB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5" y="152401"/>
            <a:ext cx="2547391" cy="58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9605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721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53" y="292237"/>
            <a:ext cx="3449019" cy="79097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Update on permanent site</a:t>
            </a:r>
          </a:p>
          <a:p>
            <a:r>
              <a:rPr lang="en-US" dirty="0" smtClean="0"/>
              <a:t>New homework system</a:t>
            </a:r>
          </a:p>
          <a:p>
            <a:r>
              <a:rPr lang="en-US" dirty="0" smtClean="0"/>
              <a:t>Parent communication</a:t>
            </a:r>
          </a:p>
          <a:p>
            <a:r>
              <a:rPr lang="en-US" dirty="0" smtClean="0"/>
              <a:t>Facebook </a:t>
            </a:r>
            <a:r>
              <a:rPr lang="en-US" dirty="0" smtClean="0"/>
              <a:t>page</a:t>
            </a:r>
          </a:p>
          <a:p>
            <a:r>
              <a:rPr lang="en-US" dirty="0" smtClean="0"/>
              <a:t>ESOL classes</a:t>
            </a:r>
            <a:endParaRPr lang="en-US" dirty="0" smtClean="0"/>
          </a:p>
          <a:p>
            <a:r>
              <a:rPr lang="en-US" dirty="0" smtClean="0"/>
              <a:t>Keep your child safe online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6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</a:br>
            <a:r>
              <a:rPr lang="en-US" sz="4000" dirty="0" smtClean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Permanent site</a:t>
            </a:r>
            <a:endParaRPr lang="en-US" sz="4000" dirty="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Gill Sans" charset="0"/>
                <a:ea typeface="Gill Sans" charset="0"/>
                <a:cs typeface="Gill Sans" charset="0"/>
              </a:rPr>
              <a:t>We will be moving into Phase One in January 2018</a:t>
            </a:r>
          </a:p>
          <a:p>
            <a:endParaRPr lang="en-US" dirty="0" smtClean="0"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dirty="0" smtClean="0">
                <a:latin typeface="Gill Sans" charset="0"/>
                <a:ea typeface="Gill Sans" charset="0"/>
                <a:cs typeface="Gill Sans" charset="0"/>
              </a:rPr>
              <a:t>The final two phases will be ready by September 2019. </a:t>
            </a:r>
          </a:p>
          <a:p>
            <a:endParaRPr lang="en-US" dirty="0" smtClean="0"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dirty="0" smtClean="0">
                <a:latin typeface="Gill Sans" charset="0"/>
                <a:ea typeface="Gill Sans" charset="0"/>
                <a:cs typeface="Gill Sans" charset="0"/>
              </a:rPr>
              <a:t>Building work has started.</a:t>
            </a:r>
          </a:p>
          <a:p>
            <a:endParaRPr lang="en-US" dirty="0"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dirty="0" smtClean="0">
                <a:latin typeface="Gill Sans" charset="0"/>
                <a:ea typeface="Gill Sans" charset="0"/>
                <a:cs typeface="Gill Sans" charset="0"/>
              </a:rPr>
              <a:t>No lockers on the new site.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53" y="292237"/>
            <a:ext cx="3449019" cy="7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grpSp>
        <p:nvGrpSpPr>
          <p:cNvPr id="10" name="Group 9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9091" t="10655" r="-2" b="2671"/>
          <a:stretch/>
        </p:blipFill>
        <p:spPr>
          <a:xfrm>
            <a:off x="20" y="-1"/>
            <a:ext cx="539494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endParaRPr lang="en-US" sz="5400"/>
          </a:p>
        </p:txBody>
      </p:sp>
    </p:spTree>
    <p:extLst>
      <p:ext uri="{BB962C8B-B14F-4D97-AF65-F5344CB8AC3E}">
        <p14:creationId xmlns:p14="http://schemas.microsoft.com/office/powerpoint/2010/main" val="154823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grpSp>
        <p:nvGrpSpPr>
          <p:cNvPr id="10" name="Group 9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9091" r="-2" b="13326"/>
          <a:stretch/>
        </p:blipFill>
        <p:spPr>
          <a:xfrm>
            <a:off x="20" y="-1"/>
            <a:ext cx="539494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endParaRPr lang="en-US" sz="5400"/>
          </a:p>
        </p:txBody>
      </p:sp>
    </p:spTree>
    <p:extLst>
      <p:ext uri="{BB962C8B-B14F-4D97-AF65-F5344CB8AC3E}">
        <p14:creationId xmlns:p14="http://schemas.microsoft.com/office/powerpoint/2010/main" val="298282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7369"/>
            <a:ext cx="12192000" cy="570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76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5901"/>
            <a:ext cx="11324676" cy="453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75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Gill Sans" charset="0"/>
                <a:ea typeface="Gill Sans" charset="0"/>
                <a:cs typeface="Gill Sans" charset="0"/>
              </a:rPr>
              <a:t/>
            </a:r>
            <a:br>
              <a:rPr lang="en-US" b="1" dirty="0" smtClean="0">
                <a:latin typeface="Gill Sans" charset="0"/>
                <a:ea typeface="Gill Sans" charset="0"/>
                <a:cs typeface="Gill Sans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Homework</a:t>
            </a:r>
            <a:endParaRPr lang="en-US" b="1" dirty="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be using Show My Homework to set and record homework after half term.</a:t>
            </a:r>
          </a:p>
          <a:p>
            <a:endParaRPr lang="en-US" dirty="0" smtClean="0"/>
          </a:p>
          <a:p>
            <a:r>
              <a:rPr lang="en-US" dirty="0" smtClean="0"/>
              <a:t>This will allow parents to more easily monitor what homework has been set and when it is due.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53" y="292237"/>
            <a:ext cx="3449019" cy="7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76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6250" y="2404534"/>
            <a:ext cx="8377880" cy="1646302"/>
          </a:xfrm>
        </p:spPr>
        <p:txBody>
          <a:bodyPr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000" b="1" dirty="0"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53" y="292237"/>
            <a:ext cx="3449019" cy="790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0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2505</TotalTime>
  <Words>496</Words>
  <Application>Microsoft Macintosh PowerPoint</Application>
  <PresentationFormat>Widescreen</PresentationFormat>
  <Paragraphs>73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Calibri</vt:lpstr>
      <vt:lpstr>Gill Sans</vt:lpstr>
      <vt:lpstr>Trebuchet MS</vt:lpstr>
      <vt:lpstr>Wingdings</vt:lpstr>
      <vt:lpstr>Wingdings 3</vt:lpstr>
      <vt:lpstr>Arial</vt:lpstr>
      <vt:lpstr>Facet</vt:lpstr>
      <vt:lpstr>Welcome to our Parents’ Forum</vt:lpstr>
      <vt:lpstr>PowerPoint Presentation</vt:lpstr>
      <vt:lpstr> Permanent site</vt:lpstr>
      <vt:lpstr>PowerPoint Presentation</vt:lpstr>
      <vt:lpstr>PowerPoint Presentation</vt:lpstr>
      <vt:lpstr>PowerPoint Presentation</vt:lpstr>
      <vt:lpstr>PowerPoint Presentation</vt:lpstr>
      <vt:lpstr> Homework</vt:lpstr>
      <vt:lpstr>PowerPoint Presentation</vt:lpstr>
      <vt:lpstr>PowerPoint Presentation</vt:lpstr>
      <vt:lpstr> How much homework should you expect your child to be set?</vt:lpstr>
      <vt:lpstr> How can we improve communication with parents?</vt:lpstr>
      <vt:lpstr>PowerPoint Presentation</vt:lpstr>
      <vt:lpstr> ESOL classes</vt:lpstr>
      <vt:lpstr> Online safety: Conversations to have with your child</vt:lpstr>
      <vt:lpstr>PowerPoint Presentation</vt:lpstr>
      <vt:lpstr>Further Advice</vt:lpstr>
      <vt:lpstr>PowerPoint Presentation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Paul</dc:creator>
  <cp:lastModifiedBy>Richard Paul</cp:lastModifiedBy>
  <cp:revision>13</cp:revision>
  <dcterms:created xsi:type="dcterms:W3CDTF">2017-05-13T10:49:31Z</dcterms:created>
  <dcterms:modified xsi:type="dcterms:W3CDTF">2017-05-17T09:40:24Z</dcterms:modified>
</cp:coreProperties>
</file>